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30"/>
  </p:notesMasterIdLst>
  <p:handoutMasterIdLst>
    <p:handoutMasterId r:id="rId31"/>
  </p:handoutMasterIdLst>
  <p:sldIdLst>
    <p:sldId id="291" r:id="rId2"/>
    <p:sldId id="294" r:id="rId3"/>
    <p:sldId id="296" r:id="rId4"/>
    <p:sldId id="297" r:id="rId5"/>
    <p:sldId id="298" r:id="rId6"/>
    <p:sldId id="305" r:id="rId7"/>
    <p:sldId id="299" r:id="rId8"/>
    <p:sldId id="274" r:id="rId9"/>
    <p:sldId id="285" r:id="rId10"/>
    <p:sldId id="303" r:id="rId11"/>
    <p:sldId id="275" r:id="rId12"/>
    <p:sldId id="280" r:id="rId13"/>
    <p:sldId id="284" r:id="rId14"/>
    <p:sldId id="277" r:id="rId15"/>
    <p:sldId id="281" r:id="rId16"/>
    <p:sldId id="276" r:id="rId17"/>
    <p:sldId id="304" r:id="rId18"/>
    <p:sldId id="286" r:id="rId19"/>
    <p:sldId id="287" r:id="rId20"/>
    <p:sldId id="288" r:id="rId21"/>
    <p:sldId id="289" r:id="rId22"/>
    <p:sldId id="301" r:id="rId23"/>
    <p:sldId id="302" r:id="rId24"/>
    <p:sldId id="300" r:id="rId25"/>
    <p:sldId id="295" r:id="rId26"/>
    <p:sldId id="293" r:id="rId27"/>
    <p:sldId id="261" r:id="rId28"/>
    <p:sldId id="260"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305"/>
            <p14:sldId id="299"/>
          </p14:sldIdLst>
        </p14:section>
        <p14:section name="Protocols in the v2.0 endpoint" id="{028F90B5-6AF9-44A4-84A1-4146B086D76A}">
          <p14:sldIdLst>
            <p14:sldId id="274"/>
            <p14:sldId id="285"/>
            <p14:sldId id="303"/>
            <p14:sldId id="275"/>
            <p14:sldId id="280"/>
            <p14:sldId id="284"/>
            <p14:sldId id="277"/>
            <p14:sldId id="281"/>
            <p14:sldId id="276"/>
            <p14:sldId id="304"/>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7" autoAdjust="0"/>
    <p:restoredTop sz="44130" autoAdjust="0"/>
  </p:normalViewPr>
  <p:slideViewPr>
    <p:cSldViewPr snapToGrid="0">
      <p:cViewPr varScale="1">
        <p:scale>
          <a:sx n="57" d="100"/>
          <a:sy n="57" d="100"/>
        </p:scale>
        <p:origin x="276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11/15/2017 6:30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11/15/2017 6:30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Authentication can be based on client secret or certificate (in v1 endpoint only </a:t>
            </a:r>
            <a:r>
              <a:rPr lang="en-US" baseline="0"/>
              <a:t>with certificate)</a:t>
            </a:r>
            <a:endParaRPr lang="en-US" baseline="0" dirty="0"/>
          </a:p>
          <a:p>
            <a:endParaRPr lang="en-US" baseline="0" dirty="0"/>
          </a:p>
          <a:p>
            <a:r>
              <a:rPr lang="en-US" baseline="0" dirty="0"/>
              <a:t>These applications should inspect the </a:t>
            </a:r>
            <a:r>
              <a:rPr lang="en-US" baseline="0" dirty="0" err="1"/>
              <a:t>exp</a:t>
            </a:r>
            <a:r>
              <a:rPr lang="en-US" baseline="0" dirty="0"/>
              <a:t> claim in the token to know when the token will expire.</a:t>
            </a:r>
          </a:p>
          <a:p>
            <a:endParaRPr lang="en-US" baseline="0" dirty="0"/>
          </a:p>
          <a:p>
            <a:r>
              <a:rPr lang="en-US" baseline="0" dirty="0"/>
              <a:t>Resource: https://docs.microsoft.com/en-us/azure/active-directory/develop/active-directory-v2-protocols-oauth-client-creds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client secret and run.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33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11/15/2017 6:30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2ED525-34EC-4C4F-98F5-6BE537AB23CE}"/>
              </a:ext>
            </a:extLst>
          </p:cNvPr>
          <p:cNvSpPr>
            <a:spLocks noGrp="1"/>
          </p:cNvSpPr>
          <p:nvPr>
            <p:ph type="body" idx="1"/>
          </p:nvPr>
        </p:nvSpPr>
        <p:spPr/>
        <p:txBody>
          <a:bodyPr/>
          <a:lstStyle/>
          <a:p>
            <a:r>
              <a:rPr lang="en-US" dirty="0"/>
              <a:t>Demo app registration via https://portal.azure.com/#blade/Microsoft_AAD_IAM/ActiveDirectoryMenuBlade/RegisteredApps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endParaRPr lang="en-DK" dirty="0"/>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280BDA-EB16-4F9E-8789-2AC8E34E1A15}"/>
              </a:ext>
            </a:extLst>
          </p:cNvPr>
          <p:cNvSpPr>
            <a:spLocks noGrp="1"/>
          </p:cNvSpPr>
          <p:nvPr>
            <p:ph type="body" idx="1"/>
          </p:nvPr>
        </p:nvSpPr>
        <p:spPr/>
        <p:txBody>
          <a:bodyPr/>
          <a:lstStyle/>
          <a:p>
            <a:r>
              <a:rPr lang="en-US" dirty="0"/>
              <a:t>TODO: What is Web API app platform?</a:t>
            </a:r>
          </a:p>
          <a:p>
            <a:r>
              <a:rPr lang="en-US" dirty="0"/>
              <a:t>TODO: A word about consent and admin consent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Demo app registration via https://apps.dev.microsoft.com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DK" dirty="0"/>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D64D11B-A154-4023-8FAC-38C6C5AA10E4}"/>
              </a:ext>
            </a:extLst>
          </p:cNvPr>
          <p:cNvSpPr>
            <a:spLocks noGrp="1"/>
          </p:cNvSpPr>
          <p:nvPr>
            <p:ph type="body" idx="1"/>
          </p:nvPr>
        </p:nvSpPr>
        <p:spPr/>
        <p:txBody>
          <a:bodyPr/>
          <a:lstStyle/>
          <a:p>
            <a:endParaRPr lang="en-DK" dirty="0"/>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research token expiration for </a:t>
            </a:r>
            <a:r>
              <a:rPr lang="en-US" dirty="0" err="1"/>
              <a:t>auth</a:t>
            </a:r>
            <a:r>
              <a:rPr lang="en-US" dirty="0"/>
              <a:t> and refresh</a:t>
            </a:r>
          </a:p>
          <a:p>
            <a:endParaRPr lang="en-US" dirty="0"/>
          </a:p>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Native applications have no secure storage and do therefore not use a client secret. Web applications must provide a client secret when calling the token endpoint.</a:t>
            </a:r>
          </a:p>
          <a:p>
            <a:endParaRPr lang="en-US" baseline="0" dirty="0"/>
          </a:p>
          <a:p>
            <a:r>
              <a:rPr lang="en-US" baseline="0" dirty="0"/>
              <a:t>It is important to cache the refresh token to request a new access token.</a:t>
            </a:r>
          </a:p>
          <a:p>
            <a:endParaRPr lang="en-US" baseline="0" dirty="0"/>
          </a:p>
          <a:p>
            <a:r>
              <a:rPr lang="en-US" baseline="0" dirty="0"/>
              <a:t>Reference: https://docs.microsoft.com/en-us/azure/active-directory/develop/active-directory-v2-protocols-oauth-code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11/15/2017 6:30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6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icrosoft.com/en-us/graph/docs/concepts/permissions_reference" TargetMode="Externa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5" name="Text Placeholder 4"/>
          <p:cNvSpPr>
            <a:spLocks noGrp="1"/>
          </p:cNvSpPr>
          <p:nvPr>
            <p:ph type="body" sz="quarter" idx="12"/>
          </p:nvPr>
        </p:nvSpPr>
        <p:spPr>
          <a:xfrm>
            <a:off x="472032" y="4830762"/>
            <a:ext cx="5414962" cy="730183"/>
          </a:xfrm>
        </p:spPr>
        <p:txBody>
          <a:bodyPr/>
          <a:lstStyle/>
          <a:p>
            <a:r>
              <a:rPr lang="en-US" dirty="0"/>
              <a:t>Authenticating applications with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04</a:t>
            </a:r>
            <a:br>
              <a:rPr lang="en-US" dirty="0"/>
            </a:br>
            <a:br>
              <a:rPr lang="en-US" dirty="0"/>
            </a:br>
            <a:r>
              <a:rPr lang="en-US" sz="2800" dirty="0">
                <a:latin typeface="+mn-lt"/>
              </a:rPr>
              <a:t>Authentication code grant</a:t>
            </a:r>
          </a:p>
        </p:txBody>
      </p:sp>
    </p:spTree>
    <p:extLst>
      <p:ext uri="{BB962C8B-B14F-4D97-AF65-F5344CB8AC3E}">
        <p14:creationId xmlns:p14="http://schemas.microsoft.com/office/powerpoint/2010/main" val="3310259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tenantId</a:t>
            </a:r>
            <a:r>
              <a:rPr lang="en-US" sz="1200" dirty="0">
                <a:solidFill>
                  <a:schemeClr val="tx2"/>
                </a:solidFill>
                <a:ea typeface="Segoe UI" pitchFamily="34" charset="0"/>
                <a:cs typeface="Segoe UI" pitchFamily="34" charset="0"/>
              </a:rPr>
              <a:t>}/OAuth/v2.0/token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da-DK" sz="1400" dirty="0">
                <a:solidFill>
                  <a:srgbClr val="0000FF"/>
                </a:solidFill>
                <a:latin typeface="Consolas" panose="020B0609020204030204" pitchFamily="49" charset="0"/>
              </a:rPr>
              <a:t>        private</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static</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async</a:t>
            </a:r>
            <a:r>
              <a:rPr lang="da-DK" sz="1400" dirty="0">
                <a:solidFill>
                  <a:srgbClr val="000000"/>
                </a:solidFill>
                <a:latin typeface="Consolas" panose="020B0609020204030204" pitchFamily="49" charset="0"/>
              </a:rPr>
              <a:t> Task&lt;</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&gt; </a:t>
            </a:r>
            <a:r>
              <a:rPr lang="da-DK" sz="1400" dirty="0" err="1">
                <a:solidFill>
                  <a:srgbClr val="000000"/>
                </a:solidFill>
                <a:latin typeface="Consolas" panose="020B0609020204030204" pitchFamily="49" charset="0"/>
              </a:rPr>
              <a:t>GetTokenForClientAsync</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FF"/>
                </a:solidFill>
                <a:latin typeface="Consolas" panose="020B0609020204030204" pitchFamily="49" charset="0"/>
              </a:rPr>
              <a:t>            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"msal1329f001-78b3-4b0b-ac7b-710bd6f4ec01://</a:t>
            </a:r>
            <a:r>
              <a:rPr lang="da-DK" sz="1400" dirty="0" err="1">
                <a:solidFill>
                  <a:srgbClr val="A31515"/>
                </a:solidFill>
                <a:latin typeface="Consolas" panose="020B0609020204030204" pitchFamily="49" charset="0"/>
              </a:rPr>
              <a:t>auth</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endParaRPr lang="da-DK" sz="1400" dirty="0">
              <a:solidFill>
                <a:srgbClr val="000000"/>
              </a:solidFill>
              <a:latin typeface="Consolas" panose="020B0609020204030204" pitchFamily="49" charset="0"/>
            </a:endParaRPr>
          </a:p>
          <a:p>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var</a:t>
            </a:r>
            <a:r>
              <a:rPr lang="nn-NO" sz="1400" dirty="0">
                <a:solidFill>
                  <a:srgbClr val="000000"/>
                </a:solidFill>
                <a:latin typeface="Consolas" panose="020B0609020204030204" pitchFamily="49" charset="0"/>
              </a:rPr>
              <a:t> tenantId = </a:t>
            </a:r>
            <a:r>
              <a:rPr lang="nn-NO" sz="1400" dirty="0">
                <a:solidFill>
                  <a:srgbClr val="A31515"/>
                </a:solidFill>
                <a:latin typeface="Consolas" panose="020B0609020204030204" pitchFamily="49" charset="0"/>
              </a:rPr>
              <a:t>"DEV365x973253.onmicrosoft.com"</a:t>
            </a:r>
            <a:r>
              <a:rPr lang="nn-NO"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authority = </a:t>
            </a:r>
            <a:r>
              <a:rPr lang="en-US" sz="1400" dirty="0">
                <a:solidFill>
                  <a:srgbClr val="A31515"/>
                </a:solidFill>
                <a:latin typeface="Consolas" panose="020B0609020204030204" pitchFamily="49" charset="0"/>
              </a:rPr>
              <a:t>$"https://login.microsoftonline.com/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tenantId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/v2.0"</a:t>
            </a:r>
            <a:r>
              <a:rPr lang="en-US"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t>
            </a:r>
            <a:r>
              <a:rPr lang="da-DK" sz="1400" dirty="0">
                <a:solidFill>
                  <a:srgbClr val="000000"/>
                </a:solidFill>
                <a:latin typeface="Consolas" panose="020B0609020204030204" pitchFamily="49" charset="0"/>
              </a:rPr>
              <a:t> =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ConfidentialClientApplication</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authority</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ClientCredential</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"https://graph.microsoft.com/.default"</a:t>
            </a:r>
            <a:r>
              <a:rPr lang="en-US"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daemonClient.AcquireTokenForClientAsync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05</a:t>
            </a:r>
            <a:br>
              <a:rPr lang="en-US" dirty="0"/>
            </a:br>
            <a:br>
              <a:rPr lang="en-US" dirty="0"/>
            </a:br>
            <a:r>
              <a:rPr lang="en-US" sz="2800" dirty="0">
                <a:latin typeface="+mn-lt"/>
              </a:rPr>
              <a:t>Client credentials grant</a:t>
            </a:r>
          </a:p>
        </p:txBody>
      </p:sp>
    </p:spTree>
    <p:extLst>
      <p:ext uri="{BB962C8B-B14F-4D97-AF65-F5344CB8AC3E}">
        <p14:creationId xmlns:p14="http://schemas.microsoft.com/office/powerpoint/2010/main" val="189811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Authenticating applications with 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 v1/v2</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268688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Azure 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a:p>
            <a:pPr lvl="0">
              <a:lnSpc>
                <a:spcPct val="90000"/>
              </a:lnSpc>
              <a:spcBef>
                <a:spcPts val="1800"/>
              </a:spcBef>
              <a:defRPr/>
            </a:pPr>
            <a:r>
              <a:rPr lang="en-US" sz="1600" b="0" dirty="0">
                <a:solidFill>
                  <a:srgbClr val="2F2F2F"/>
                </a:solidFill>
                <a:latin typeface="Segoe UI Semibold"/>
              </a:rPr>
              <a:t>Using MSAL with delegated and app-only permissions is quite different.</a:t>
            </a:r>
          </a:p>
          <a:p>
            <a:pPr lvl="0">
              <a:lnSpc>
                <a:spcPct val="90000"/>
              </a:lnSpc>
              <a:spcBef>
                <a:spcPts val="1800"/>
              </a:spcBef>
              <a:defRPr/>
            </a:pPr>
            <a:r>
              <a:rPr lang="en-US" sz="1600" b="0" dirty="0">
                <a:solidFill>
                  <a:srgbClr val="2F2F2F"/>
                </a:solidFill>
                <a:latin typeface="Segoe UI Semibold"/>
              </a:rPr>
              <a:t>Azure AD v2 endpoint supports </a:t>
            </a:r>
            <a:r>
              <a:rPr lang="en-US" sz="1600" b="0">
                <a:solidFill>
                  <a:srgbClr val="2F2F2F"/>
                </a:solidFill>
                <a:latin typeface="Segoe UI Semibold"/>
              </a:rPr>
              <a:t>only Microsoft Graph API.</a:t>
            </a:r>
            <a:endParaRPr lang="en-US" sz="1600" b="0" dirty="0">
              <a:solidFill>
                <a:srgbClr val="2F2F2F"/>
              </a:solidFill>
              <a:latin typeface="Segoe UI Semibold"/>
            </a:endParaRP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3"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3"/>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D387A6-6FD0-4601-BD47-7E158C0A473E}"/>
              </a:ext>
            </a:extLst>
          </p:cNvPr>
          <p:cNvSpPr>
            <a:spLocks noGrp="1"/>
          </p:cNvSpPr>
          <p:nvPr>
            <p:ph sz="quarter" idx="17"/>
          </p:nvPr>
        </p:nvSpPr>
        <p:spPr/>
        <p:txBody>
          <a:bodyPr/>
          <a:lstStyle/>
          <a:p>
            <a:endParaRPr lang="en-DK"/>
          </a:p>
        </p:txBody>
      </p:sp>
      <p:sp>
        <p:nvSpPr>
          <p:cNvPr id="2" name="Title 1">
            <a:extLst>
              <a:ext uri="{FF2B5EF4-FFF2-40B4-BE49-F238E27FC236}">
                <a16:creationId xmlns:a16="http://schemas.microsoft.com/office/drawing/2014/main" id="{880F729B-C5D3-488E-B940-D2ED5BD38A7E}"/>
              </a:ext>
            </a:extLst>
          </p:cNvPr>
          <p:cNvSpPr>
            <a:spLocks noGrp="1"/>
          </p:cNvSpPr>
          <p:nvPr>
            <p:ph type="title"/>
          </p:nvPr>
        </p:nvSpPr>
        <p:spPr/>
        <p:txBody>
          <a:bodyPr/>
          <a:lstStyle/>
          <a:p>
            <a:r>
              <a:rPr lang="da-DK" dirty="0"/>
              <a:t>Graph permissions</a:t>
            </a:r>
            <a:endParaRPr lang="en-DK" dirty="0"/>
          </a:p>
        </p:txBody>
      </p:sp>
      <p:sp>
        <p:nvSpPr>
          <p:cNvPr id="3" name="Text Placeholder 2">
            <a:extLst>
              <a:ext uri="{FF2B5EF4-FFF2-40B4-BE49-F238E27FC236}">
                <a16:creationId xmlns:a16="http://schemas.microsoft.com/office/drawing/2014/main" id="{C7DD4D34-B315-45C0-A37F-CCA0A494966D}"/>
              </a:ext>
            </a:extLst>
          </p:cNvPr>
          <p:cNvSpPr>
            <a:spLocks noGrp="1"/>
          </p:cNvSpPr>
          <p:nvPr>
            <p:ph type="body" sz="quarter" idx="11"/>
          </p:nvPr>
        </p:nvSpPr>
        <p:spPr>
          <a:xfrm>
            <a:off x="465138" y="5026024"/>
            <a:ext cx="3690937" cy="577081"/>
          </a:xfrm>
        </p:spPr>
        <p:txBody>
          <a:bodyPr/>
          <a:lstStyle/>
          <a:p>
            <a:r>
              <a:rPr lang="en-US" dirty="0"/>
              <a:t>Delegated permissions – signed-in user</a:t>
            </a:r>
          </a:p>
          <a:p>
            <a:r>
              <a:rPr lang="en-US" dirty="0"/>
              <a:t>Application permissions – no user signed-in</a:t>
            </a:r>
          </a:p>
        </p:txBody>
      </p:sp>
      <p:sp>
        <p:nvSpPr>
          <p:cNvPr id="4" name="Text Placeholder 3">
            <a:extLst>
              <a:ext uri="{FF2B5EF4-FFF2-40B4-BE49-F238E27FC236}">
                <a16:creationId xmlns:a16="http://schemas.microsoft.com/office/drawing/2014/main" id="{CF87ECF3-A8F4-46A7-9F81-7DF36A11B734}"/>
              </a:ext>
            </a:extLst>
          </p:cNvPr>
          <p:cNvSpPr>
            <a:spLocks noGrp="1"/>
          </p:cNvSpPr>
          <p:nvPr>
            <p:ph type="body" sz="quarter" idx="12"/>
          </p:nvPr>
        </p:nvSpPr>
        <p:spPr>
          <a:xfrm>
            <a:off x="4386263" y="5026024"/>
            <a:ext cx="3690937" cy="790858"/>
          </a:xfrm>
        </p:spPr>
        <p:txBody>
          <a:bodyPr/>
          <a:lstStyle/>
          <a:p>
            <a:r>
              <a:rPr lang="en-US" dirty="0"/>
              <a:t>Effective permissions for delegated permissions (intersection)</a:t>
            </a:r>
            <a:endParaRPr lang="en-DK" dirty="0"/>
          </a:p>
          <a:p>
            <a:endParaRPr lang="en-DK" dirty="0"/>
          </a:p>
        </p:txBody>
      </p:sp>
      <p:sp>
        <p:nvSpPr>
          <p:cNvPr id="5" name="Text Placeholder 4">
            <a:extLst>
              <a:ext uri="{FF2B5EF4-FFF2-40B4-BE49-F238E27FC236}">
                <a16:creationId xmlns:a16="http://schemas.microsoft.com/office/drawing/2014/main" id="{3CFE1E73-BA24-421F-965E-83EA9126131A}"/>
              </a:ext>
            </a:extLst>
          </p:cNvPr>
          <p:cNvSpPr>
            <a:spLocks noGrp="1"/>
          </p:cNvSpPr>
          <p:nvPr>
            <p:ph type="body" sz="quarter" idx="13"/>
          </p:nvPr>
        </p:nvSpPr>
        <p:spPr>
          <a:xfrm>
            <a:off x="8307388" y="5026024"/>
            <a:ext cx="3690937" cy="2192908"/>
          </a:xfrm>
        </p:spPr>
        <p:txBody>
          <a:bodyPr/>
          <a:lstStyle/>
          <a:p>
            <a:r>
              <a:rPr lang="en-US" dirty="0"/>
              <a:t>Permission names </a:t>
            </a:r>
            <a:r>
              <a:rPr lang="da-DK" b="0" dirty="0" err="1"/>
              <a:t>resource.operation.constraint</a:t>
            </a:r>
            <a:endParaRPr lang="da-DK" b="0" dirty="0"/>
          </a:p>
          <a:p>
            <a:r>
              <a:rPr lang="da-DK" b="0" dirty="0" err="1"/>
              <a:t>Sites.FullControl.All</a:t>
            </a:r>
            <a:r>
              <a:rPr lang="da-DK" b="0" dirty="0"/>
              <a:t>, </a:t>
            </a:r>
            <a:r>
              <a:rPr lang="da-DK" b="0" dirty="0" err="1"/>
              <a:t>Group.ReadWrite.All</a:t>
            </a:r>
            <a:r>
              <a:rPr lang="da-DK" b="0" dirty="0"/>
              <a:t>, </a:t>
            </a:r>
            <a:r>
              <a:rPr lang="da-DK" b="0" dirty="0" err="1"/>
              <a:t>Mail.Send</a:t>
            </a:r>
            <a:endParaRPr lang="da-DK" b="0" dirty="0"/>
          </a:p>
          <a:p>
            <a:r>
              <a:rPr lang="da-DK" b="0" dirty="0">
                <a:hlinkClick r:id="rId2"/>
              </a:rPr>
              <a:t>https://developer.microsoft.com/en-us/graph/docs/concepts/permissions_reference</a:t>
            </a:r>
            <a:r>
              <a:rPr lang="da-DK" b="0" dirty="0"/>
              <a:t> </a:t>
            </a:r>
          </a:p>
          <a:p>
            <a:endParaRPr lang="en-DK" dirty="0"/>
          </a:p>
        </p:txBody>
      </p:sp>
      <p:sp>
        <p:nvSpPr>
          <p:cNvPr id="14" name="Content Placeholder 13">
            <a:extLst>
              <a:ext uri="{FF2B5EF4-FFF2-40B4-BE49-F238E27FC236}">
                <a16:creationId xmlns:a16="http://schemas.microsoft.com/office/drawing/2014/main" id="{42D84DD9-1A73-4F4C-9D7F-902B2E5D8A3D}"/>
              </a:ext>
            </a:extLst>
          </p:cNvPr>
          <p:cNvSpPr>
            <a:spLocks noGrp="1"/>
          </p:cNvSpPr>
          <p:nvPr>
            <p:ph sz="quarter" idx="19"/>
          </p:nvPr>
        </p:nvSpPr>
        <p:spPr/>
        <p:txBody>
          <a:bodyPr/>
          <a:lstStyle/>
          <a:p>
            <a:endParaRPr lang="en-DK"/>
          </a:p>
        </p:txBody>
      </p:sp>
      <p:pic>
        <p:nvPicPr>
          <p:cNvPr id="15" name="Picture 14">
            <a:extLst>
              <a:ext uri="{FF2B5EF4-FFF2-40B4-BE49-F238E27FC236}">
                <a16:creationId xmlns:a16="http://schemas.microsoft.com/office/drawing/2014/main" id="{7CFF8167-BF4B-4AA1-B583-0AF524760BBD}"/>
              </a:ext>
            </a:extLst>
          </p:cNvPr>
          <p:cNvPicPr>
            <a:picLocks noChangeAspect="1"/>
          </p:cNvPicPr>
          <p:nvPr/>
        </p:nvPicPr>
        <p:blipFill rotWithShape="1">
          <a:blip r:embed="rId3"/>
          <a:srcRect r="9808"/>
          <a:stretch/>
        </p:blipFill>
        <p:spPr>
          <a:xfrm>
            <a:off x="8422541" y="1746607"/>
            <a:ext cx="3474934" cy="2993284"/>
          </a:xfrm>
          <a:prstGeom prst="rect">
            <a:avLst/>
          </a:prstGeom>
        </p:spPr>
      </p:pic>
      <p:pic>
        <p:nvPicPr>
          <p:cNvPr id="21" name="Picture 20">
            <a:extLst>
              <a:ext uri="{FF2B5EF4-FFF2-40B4-BE49-F238E27FC236}">
                <a16:creationId xmlns:a16="http://schemas.microsoft.com/office/drawing/2014/main" id="{A0ADCE43-65BD-4A8F-8DEA-AC7DCCB799D0}"/>
              </a:ext>
            </a:extLst>
          </p:cNvPr>
          <p:cNvPicPr>
            <a:picLocks noChangeAspect="1"/>
          </p:cNvPicPr>
          <p:nvPr/>
        </p:nvPicPr>
        <p:blipFill>
          <a:blip r:embed="rId4"/>
          <a:stretch>
            <a:fillRect/>
          </a:stretch>
        </p:blipFill>
        <p:spPr>
          <a:xfrm>
            <a:off x="530881" y="1961007"/>
            <a:ext cx="3457575" cy="2495550"/>
          </a:xfrm>
          <a:prstGeom prst="rect">
            <a:avLst/>
          </a:prstGeom>
        </p:spPr>
      </p:pic>
      <p:pic>
        <p:nvPicPr>
          <p:cNvPr id="22" name="Picture 21">
            <a:extLst>
              <a:ext uri="{FF2B5EF4-FFF2-40B4-BE49-F238E27FC236}">
                <a16:creationId xmlns:a16="http://schemas.microsoft.com/office/drawing/2014/main" id="{D6371526-D5E7-4DAB-B115-F0C56EE68382}"/>
              </a:ext>
            </a:extLst>
          </p:cNvPr>
          <p:cNvPicPr>
            <a:picLocks noChangeAspect="1"/>
          </p:cNvPicPr>
          <p:nvPr/>
        </p:nvPicPr>
        <p:blipFill>
          <a:blip r:embed="rId5"/>
          <a:stretch>
            <a:fillRect/>
          </a:stretch>
        </p:blipFill>
        <p:spPr>
          <a:xfrm>
            <a:off x="4343201" y="2064004"/>
            <a:ext cx="3675222" cy="2289555"/>
          </a:xfrm>
          <a:prstGeom prst="rect">
            <a:avLst/>
          </a:prstGeom>
        </p:spPr>
      </p:pic>
    </p:spTree>
    <p:extLst>
      <p:ext uri="{BB962C8B-B14F-4D97-AF65-F5344CB8AC3E}">
        <p14:creationId xmlns:p14="http://schemas.microsoft.com/office/powerpoint/2010/main" val="374360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74111" y="1404030"/>
              <a:ext cx="1626857"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Azure AD</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nb-NO" sz="1400" dirty="0">
                <a:solidFill>
                  <a:srgbClr val="0000FF"/>
                </a:solidFill>
                <a:latin typeface="Consolas" panose="020B0609020204030204" pitchFamily="49" charset="0"/>
              </a:rPr>
              <a:t>        private</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static</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async</a:t>
            </a:r>
            <a:r>
              <a:rPr lang="nb-NO" sz="1400" dirty="0">
                <a:solidFill>
                  <a:srgbClr val="000000"/>
                </a:solidFill>
                <a:latin typeface="Consolas" panose="020B0609020204030204" pitchFamily="49" charset="0"/>
              </a:rPr>
              <a:t> Task&lt;</a:t>
            </a:r>
            <a:r>
              <a:rPr lang="nb-NO" sz="1400" dirty="0">
                <a:solidFill>
                  <a:srgbClr val="0000FF"/>
                </a:solidFill>
                <a:latin typeface="Consolas" panose="020B0609020204030204" pitchFamily="49" charset="0"/>
              </a:rPr>
              <a:t>string</a:t>
            </a:r>
            <a:r>
              <a:rPr lang="nb-NO" sz="1400" dirty="0">
                <a:solidFill>
                  <a:srgbClr val="000000"/>
                </a:solidFill>
                <a:latin typeface="Consolas" panose="020B0609020204030204" pitchFamily="49" charset="0"/>
              </a:rPr>
              <a:t>&gt; GetTokenForUserAsync()</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var</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identityClientApp</a:t>
            </a:r>
            <a:r>
              <a:rPr lang="fr-FR" sz="1400" dirty="0">
                <a:solidFill>
                  <a:srgbClr val="000000"/>
                </a:solidFill>
                <a:latin typeface="Consolas" panose="020B0609020204030204" pitchFamily="49" charset="0"/>
              </a:rPr>
              <a:t> = </a:t>
            </a:r>
            <a:r>
              <a:rPr lang="fr-FR" sz="1400" dirty="0">
                <a:solidFill>
                  <a:srgbClr val="0000FF"/>
                </a:solidFill>
                <a:latin typeface="Consolas" panose="020B0609020204030204" pitchFamily="49" charset="0"/>
              </a:rPr>
              <a:t>new</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PublicClientApplication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clientId</a:t>
            </a:r>
            <a:r>
              <a:rPr lang="fr-FR" sz="1400" dirty="0">
                <a:solidFill>
                  <a:srgbClr val="000000"/>
                </a:solidFill>
                <a:latin typeface="Consolas" panose="020B0609020204030204" pitchFamily="49" charset="0"/>
              </a:rPr>
              <a:t>);</a:t>
            </a:r>
          </a:p>
          <a:p>
            <a:endParaRPr lang="en-DK" sz="1400" dirty="0">
              <a:solidFill>
                <a:srgbClr val="000000"/>
              </a:solidFill>
              <a:latin typeface="Consolas" panose="020B0609020204030204" pitchFamily="49" charset="0"/>
            </a:endParaRPr>
          </a:p>
          <a:p>
            <a:r>
              <a:rPr lang="da-DK" sz="1400" dirty="0">
                <a:solidFill>
                  <a:srgbClr val="0000FF"/>
                </a:solidFill>
                <a:latin typeface="Consolas" panose="020B0609020204030204" pitchFamily="49" charset="0"/>
              </a:rPr>
              <a:t>	  </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 { </a:t>
            </a:r>
            <a:r>
              <a:rPr lang="da-DK" sz="1400" dirty="0">
                <a:solidFill>
                  <a:srgbClr val="A31515"/>
                </a:solidFill>
                <a:latin typeface="Consolas" panose="020B0609020204030204" pitchFamily="49" charset="0"/>
              </a:rPr>
              <a:t>"</a:t>
            </a:r>
            <a:r>
              <a:rPr lang="da-DK" sz="1400" dirty="0" err="1">
                <a:solidFill>
                  <a:srgbClr val="A31515"/>
                </a:solidFill>
                <a:latin typeface="Consolas" panose="020B0609020204030204" pitchFamily="49" charset="0"/>
              </a:rPr>
              <a:t>User.Read</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AuthenticationResult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try</a:t>
            </a:r>
            <a:endParaRPr lang="da-DK" sz="1400" dirty="0">
              <a:solidFill>
                <a:srgbClr val="000000"/>
              </a:solidFill>
              <a:latin typeface="Consolas" panose="020B0609020204030204" pitchFamily="49" charset="0"/>
            </a:endParaRP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Look in cache for a token for this user with the specified scopes</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identityClientApp.AcquireTokenSilentAsync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identityClientApp.Users.First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catch</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Exception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Acquire a refresh and access token</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Tree>
    <p:extLst>
      <p:ext uri="{BB962C8B-B14F-4D97-AF65-F5344CB8AC3E}">
        <p14:creationId xmlns:p14="http://schemas.microsoft.com/office/powerpoint/2010/main" val="392555131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3644</Words>
  <Application>Microsoft Office PowerPoint</Application>
  <PresentationFormat>Custom</PresentationFormat>
  <Paragraphs>449</Paragraphs>
  <Slides>28</Slides>
  <Notes>25</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Getting Started with the Microsoft Graph API</vt:lpstr>
      <vt:lpstr>Authenticating applications with Microsoft Graph API</vt:lpstr>
      <vt:lpstr>Azure AD auth endpoints</vt:lpstr>
      <vt:lpstr>App registration v1.0 </vt:lpstr>
      <vt:lpstr>App registration v2.0 </vt:lpstr>
      <vt:lpstr>Graph permissions</vt:lpstr>
      <vt:lpstr>Authentication</vt:lpstr>
      <vt:lpstr>Authorization code grant – mobile, native and web application </vt:lpstr>
      <vt:lpstr>Using MSAL with mobile and native applications</vt:lpstr>
      <vt:lpstr>Demo 04  Authentication code grant</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Demo 05  Client credentials grant</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2017-11-15T17:30:52Z</dcterms:modified>
  <cp:category/>
</cp:coreProperties>
</file>